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7348200" cy="9752013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25475A-CB66-48D0-AF1C-710C46D599D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156128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67240" y="5235840"/>
            <a:ext cx="156128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87968F9-2384-4030-B38E-1D7DB8803CA0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6724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86752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3ED3DF-EE03-4DB5-9619-5FC41AE38B9A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145920" y="228168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424960" y="228168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67240" y="523584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145920" y="523584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424960" y="523584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71E0A9-1B9F-4591-8BB1-176EECBC9385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A4D368C-7D05-4CB0-A39F-F682503DFF8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67240" y="2281680"/>
            <a:ext cx="156128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1E6FAC-75EE-4FD8-9F81-A7C58FB7F7D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156128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10B468F-FEAE-40CA-A233-392136BFDEC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68CD91-40D0-4CEF-BCE2-91FED5345C9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631EF1-47CC-4CDA-AC58-BC63646F0B6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67240" y="388800"/>
            <a:ext cx="15612840" cy="754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5115D56-36F3-4FD1-A26A-255BB0B4232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6724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B50520-A5AE-4E10-B332-650B329D9EC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67240" y="2281680"/>
            <a:ext cx="156128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358462-6E35-403A-B224-C3D65BE47DD3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886752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7595AE-D7EE-4850-92C4-DF5AF51AA77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67240" y="5235840"/>
            <a:ext cx="156128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B808D17-D46A-482E-AB31-5466CFEECA32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156128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67240" y="5235840"/>
            <a:ext cx="156128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E6C9C4-A665-4E3B-8649-14B223840A1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6724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886752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0A6D1B-A703-4EA5-A6D8-45639C2A9F63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145920" y="228168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1424960" y="228168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67240" y="523584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6145920" y="523584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1424960" y="5235840"/>
            <a:ext cx="5027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4843D8B-B7CB-4418-9D6E-41CEA561DE89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156128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CEC96E-60CA-4A82-939B-564F06D7C67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390DD6C-8270-416C-8CBB-0DB605ED970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50F7CD9-CC87-43BA-89A3-C6326088D570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67240" y="388800"/>
            <a:ext cx="15612840" cy="754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F2586BD-3488-43D5-844A-0ED37B100AF7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6724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01C663B-4D08-49FB-9C4D-F127A628367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867520" y="523584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B4282F-819F-4F8D-966A-60FC2500AB7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6724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867520" y="2281680"/>
            <a:ext cx="76190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67240" y="5235840"/>
            <a:ext cx="15612840" cy="269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68F41D-BCD1-4079-931C-EBD89887D40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5746680" y="9038520"/>
            <a:ext cx="5854320" cy="51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AR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AR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12252240" y="9038520"/>
            <a:ext cx="3902760" cy="51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7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8EFBDBB-7312-4235-9208-C11F1713F154}" type="slidenum">
              <a:rPr lang="en-US" sz="17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AR" sz="17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1192680" y="9038520"/>
            <a:ext cx="3902760" cy="51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s-AR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s-AR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67240" y="2281680"/>
            <a:ext cx="156128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5746680" y="9038520"/>
            <a:ext cx="5853600" cy="517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AR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AR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12252240" y="9038520"/>
            <a:ext cx="3902040" cy="517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7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1828A66-0390-4DC5-8201-8A06E09BC681}" type="slidenum">
              <a:rPr lang="en-US" sz="17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AR" sz="17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1192680" y="9038520"/>
            <a:ext cx="3902040" cy="517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s-AR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s-AR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867240" y="388800"/>
            <a:ext cx="15612840" cy="162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867240" y="2281680"/>
            <a:ext cx="15612840" cy="565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1"/>
          <p:cNvPicPr/>
          <p:nvPr/>
        </p:nvPicPr>
        <p:blipFill>
          <a:blip r:embed="rId2"/>
          <a:stretch/>
        </p:blipFill>
        <p:spPr>
          <a:xfrm>
            <a:off x="0" y="-6480"/>
            <a:ext cx="17347320" cy="9757800"/>
          </a:xfrm>
          <a:prstGeom prst="rect">
            <a:avLst/>
          </a:prstGeom>
          <a:ln w="0">
            <a:noFill/>
          </a:ln>
        </p:spPr>
      </p:pic>
      <p:pic>
        <p:nvPicPr>
          <p:cNvPr id="83" name="Imagen 2"/>
          <p:cNvPicPr/>
          <p:nvPr/>
        </p:nvPicPr>
        <p:blipFill>
          <a:blip r:embed="rId3"/>
          <a:stretch/>
        </p:blipFill>
        <p:spPr>
          <a:xfrm>
            <a:off x="7071120" y="3941640"/>
            <a:ext cx="3205080" cy="1568880"/>
          </a:xfrm>
          <a:prstGeom prst="rect">
            <a:avLst/>
          </a:prstGeom>
          <a:ln w="0">
            <a:noFill/>
          </a:ln>
        </p:spPr>
      </p:pic>
      <p:sp>
        <p:nvSpPr>
          <p:cNvPr id="84" name="Rectángulo 3"/>
          <p:cNvSpPr/>
          <p:nvPr/>
        </p:nvSpPr>
        <p:spPr>
          <a:xfrm>
            <a:off x="0" y="5280120"/>
            <a:ext cx="173473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2400" b="1" strike="noStrike" spc="-1">
                <a:solidFill>
                  <a:srgbClr val="595959"/>
                </a:solidFill>
                <a:latin typeface="Segoe UI"/>
                <a:ea typeface="DejaVu Sans"/>
              </a:rPr>
              <a:t>Plataforma de Reconocimientos</a:t>
            </a:r>
            <a:endParaRPr lang="es-A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3"/>
          <p:cNvPicPr/>
          <p:nvPr/>
        </p:nvPicPr>
        <p:blipFill>
          <a:blip r:embed="rId2"/>
          <a:stretch/>
        </p:blipFill>
        <p:spPr>
          <a:xfrm>
            <a:off x="0" y="-6480"/>
            <a:ext cx="17347320" cy="9757800"/>
          </a:xfrm>
          <a:prstGeom prst="rect">
            <a:avLst/>
          </a:prstGeom>
          <a:ln w="0">
            <a:noFill/>
          </a:ln>
        </p:spPr>
      </p:pic>
      <p:sp>
        <p:nvSpPr>
          <p:cNvPr id="86" name="CuadroTexto 22"/>
          <p:cNvSpPr/>
          <p:nvPr/>
        </p:nvSpPr>
        <p:spPr>
          <a:xfrm>
            <a:off x="1072440" y="2862360"/>
            <a:ext cx="10056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800" b="1" strike="noStrike" spc="-1">
                <a:solidFill>
                  <a:srgbClr val="000000"/>
                </a:solidFill>
                <a:latin typeface="Segoe UI"/>
                <a:ea typeface="DejaVu Sans"/>
              </a:rPr>
              <a:t>Programa de Reconocimientos</a:t>
            </a:r>
            <a:endParaRPr lang="es-AR" sz="2800" b="0" strike="noStrike" spc="-1">
              <a:latin typeface="Arial"/>
            </a:endParaRPr>
          </a:p>
        </p:txBody>
      </p:sp>
      <p:sp>
        <p:nvSpPr>
          <p:cNvPr id="87" name="CuadroTexto 24"/>
          <p:cNvSpPr/>
          <p:nvPr/>
        </p:nvSpPr>
        <p:spPr>
          <a:xfrm>
            <a:off x="1072440" y="4503600"/>
            <a:ext cx="11580120" cy="62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ES" sz="2200" b="0" strike="noStrike" spc="-1">
                <a:solidFill>
                  <a:srgbClr val="404040"/>
                </a:solidFill>
                <a:latin typeface="Segoe UI"/>
                <a:ea typeface="DejaVu Sans"/>
              </a:rPr>
              <a:t>Este sistema de votación permite nutrir los valores de la</a:t>
            </a:r>
            <a:endParaRPr lang="es-AR" sz="2200" b="0" strike="noStrike" spc="-1">
              <a:latin typeface="Arial"/>
            </a:endParaRPr>
          </a:p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ES" sz="2200" b="0" strike="noStrike" spc="-1">
                <a:solidFill>
                  <a:srgbClr val="404040"/>
                </a:solidFill>
                <a:latin typeface="Segoe UI"/>
                <a:ea typeface="DejaVu Sans"/>
              </a:rPr>
              <a:t>organización de manera proactiva:</a:t>
            </a:r>
            <a:endParaRPr lang="es-AR" sz="2200" b="0" strike="noStrike" spc="-1">
              <a:latin typeface="Arial"/>
            </a:endParaRPr>
          </a:p>
        </p:txBody>
      </p:sp>
      <p:sp>
        <p:nvSpPr>
          <p:cNvPr id="88" name="CuadroTexto 25"/>
          <p:cNvSpPr/>
          <p:nvPr/>
        </p:nvSpPr>
        <p:spPr>
          <a:xfrm>
            <a:off x="1301760" y="5255280"/>
            <a:ext cx="7371720" cy="214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spcAft>
                <a:spcPts val="601"/>
              </a:spcAft>
            </a:pPr>
            <a:r>
              <a:rPr lang="es-ES" sz="2000" b="0" strike="noStrike" spc="-1">
                <a:solidFill>
                  <a:srgbClr val="CD3623"/>
                </a:solidFill>
                <a:latin typeface="Segoe UI"/>
                <a:ea typeface="DejaVu Sans"/>
              </a:rPr>
              <a:t>Fomenta</a:t>
            </a:r>
            <a:r>
              <a:rPr lang="es-ES" sz="20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las capacidades deseadas dentro de la empresa</a:t>
            </a:r>
            <a:endParaRPr lang="es-AR" sz="2000" b="0" strike="noStrike" spc="-1">
              <a:latin typeface="Arial"/>
            </a:endParaRPr>
          </a:p>
          <a:p>
            <a:pPr>
              <a:lnSpc>
                <a:spcPct val="150000"/>
              </a:lnSpc>
              <a:spcAft>
                <a:spcPts val="601"/>
              </a:spcAft>
            </a:pPr>
            <a:r>
              <a:rPr lang="es-ES" sz="2000" b="0" strike="noStrike" spc="-1">
                <a:solidFill>
                  <a:srgbClr val="CD3623"/>
                </a:solidFill>
                <a:latin typeface="Segoe UI"/>
                <a:ea typeface="DejaVu Sans"/>
              </a:rPr>
              <a:t>Refuerza</a:t>
            </a:r>
            <a:r>
              <a:rPr lang="es-ES" sz="20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la comunicación interna</a:t>
            </a:r>
            <a:endParaRPr lang="es-AR" sz="2000" b="0" strike="noStrike" spc="-1">
              <a:latin typeface="Arial"/>
            </a:endParaRPr>
          </a:p>
          <a:p>
            <a:pPr>
              <a:lnSpc>
                <a:spcPct val="150000"/>
              </a:lnSpc>
              <a:spcAft>
                <a:spcPts val="601"/>
              </a:spcAft>
            </a:pPr>
            <a:r>
              <a:rPr lang="es-ES" sz="2000" b="0" strike="noStrike" spc="-1">
                <a:solidFill>
                  <a:srgbClr val="CD3623"/>
                </a:solidFill>
                <a:latin typeface="Segoe UI"/>
                <a:ea typeface="DejaVu Sans"/>
              </a:rPr>
              <a:t>Favorece </a:t>
            </a:r>
            <a:r>
              <a:rPr lang="es-ES" sz="2000" b="0" strike="noStrike" spc="-1">
                <a:solidFill>
                  <a:srgbClr val="404040"/>
                </a:solidFill>
                <a:latin typeface="Segoe UI"/>
                <a:ea typeface="DejaVu Sans"/>
              </a:rPr>
              <a:t>la integración del equipo y el buen clima laboral</a:t>
            </a:r>
            <a:endParaRPr lang="es-AR" sz="2000" b="0" strike="noStrike" spc="-1">
              <a:latin typeface="Arial"/>
            </a:endParaRPr>
          </a:p>
          <a:p>
            <a:pPr>
              <a:lnSpc>
                <a:spcPct val="150000"/>
              </a:lnSpc>
              <a:spcAft>
                <a:spcPts val="601"/>
              </a:spcAft>
            </a:pPr>
            <a:endParaRPr lang="es-AR" sz="2000" b="0" strike="noStrike" spc="-1">
              <a:latin typeface="Arial"/>
            </a:endParaRPr>
          </a:p>
        </p:txBody>
      </p:sp>
      <p:sp>
        <p:nvSpPr>
          <p:cNvPr id="89" name="CuadroTexto 19"/>
          <p:cNvSpPr/>
          <p:nvPr/>
        </p:nvSpPr>
        <p:spPr>
          <a:xfrm>
            <a:off x="1072440" y="3600720"/>
            <a:ext cx="11580120" cy="62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MX" sz="2200" b="0" strike="noStrike" spc="-1">
                <a:solidFill>
                  <a:srgbClr val="404040"/>
                </a:solidFill>
                <a:latin typeface="Segoe UI"/>
                <a:ea typeface="DejaVu Sans"/>
              </a:rPr>
              <a:t>Una plataforma dedicada a fortalecer la Cultura de</a:t>
            </a:r>
            <a:endParaRPr lang="es-AR" sz="2200" b="0" strike="noStrike" spc="-1">
              <a:latin typeface="Arial"/>
            </a:endParaRPr>
          </a:p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MX" sz="2200" b="0" strike="noStrike" spc="-1">
                <a:solidFill>
                  <a:srgbClr val="404040"/>
                </a:solidFill>
                <a:latin typeface="Segoe UI"/>
                <a:ea typeface="DejaVu Sans"/>
              </a:rPr>
              <a:t>Reconocimiento entre colaboradores.</a:t>
            </a:r>
            <a:endParaRPr lang="es-AR" sz="2200" b="0" strike="noStrike" spc="-1">
              <a:latin typeface="Arial"/>
            </a:endParaRPr>
          </a:p>
        </p:txBody>
      </p:sp>
      <p:sp>
        <p:nvSpPr>
          <p:cNvPr id="90" name="Cheurón 2"/>
          <p:cNvSpPr/>
          <p:nvPr/>
        </p:nvSpPr>
        <p:spPr>
          <a:xfrm>
            <a:off x="1155240" y="5477400"/>
            <a:ext cx="161280" cy="161280"/>
          </a:xfrm>
          <a:prstGeom prst="chevron">
            <a:avLst>
              <a:gd name="adj" fmla="val 50000"/>
            </a:avLst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heurón 32"/>
          <p:cNvSpPr/>
          <p:nvPr/>
        </p:nvSpPr>
        <p:spPr>
          <a:xfrm>
            <a:off x="1155240" y="6012000"/>
            <a:ext cx="161280" cy="161280"/>
          </a:xfrm>
          <a:prstGeom prst="chevron">
            <a:avLst>
              <a:gd name="adj" fmla="val 50000"/>
            </a:avLst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heurón 33"/>
          <p:cNvSpPr/>
          <p:nvPr/>
        </p:nvSpPr>
        <p:spPr>
          <a:xfrm>
            <a:off x="1155240" y="6540840"/>
            <a:ext cx="161280" cy="161280"/>
          </a:xfrm>
          <a:prstGeom prst="chevron">
            <a:avLst>
              <a:gd name="adj" fmla="val 50000"/>
            </a:avLst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Imagen 12"/>
          <p:cNvPicPr/>
          <p:nvPr/>
        </p:nvPicPr>
        <p:blipFill>
          <a:blip r:embed="rId3"/>
          <a:stretch/>
        </p:blipFill>
        <p:spPr>
          <a:xfrm>
            <a:off x="1109160" y="1940040"/>
            <a:ext cx="1913760" cy="936720"/>
          </a:xfrm>
          <a:prstGeom prst="rect">
            <a:avLst/>
          </a:prstGeom>
          <a:ln w="0">
            <a:noFill/>
          </a:ln>
        </p:spPr>
      </p:pic>
      <p:pic>
        <p:nvPicPr>
          <p:cNvPr id="94" name="Imagen 93"/>
          <p:cNvPicPr/>
          <p:nvPr/>
        </p:nvPicPr>
        <p:blipFill>
          <a:blip r:embed="rId4"/>
          <a:stretch/>
        </p:blipFill>
        <p:spPr>
          <a:xfrm>
            <a:off x="8190720" y="1620000"/>
            <a:ext cx="8823600" cy="64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 3"/>
          <p:cNvPicPr/>
          <p:nvPr/>
        </p:nvPicPr>
        <p:blipFill>
          <a:blip r:embed="rId2"/>
          <a:stretch/>
        </p:blipFill>
        <p:spPr>
          <a:xfrm>
            <a:off x="0" y="-6480"/>
            <a:ext cx="17347320" cy="9757800"/>
          </a:xfrm>
          <a:prstGeom prst="rect">
            <a:avLst/>
          </a:prstGeom>
          <a:ln w="0">
            <a:noFill/>
          </a:ln>
        </p:spPr>
      </p:pic>
      <p:sp>
        <p:nvSpPr>
          <p:cNvPr id="96" name="CuadroTexto 22"/>
          <p:cNvSpPr/>
          <p:nvPr/>
        </p:nvSpPr>
        <p:spPr>
          <a:xfrm>
            <a:off x="986040" y="2139480"/>
            <a:ext cx="10056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1" strike="noStrike" spc="-1">
                <a:solidFill>
                  <a:srgbClr val="000000"/>
                </a:solidFill>
                <a:latin typeface="Segoe UI"/>
                <a:ea typeface="DejaVu Sans"/>
              </a:rPr>
              <a:t>Emití tu voto en </a:t>
            </a:r>
            <a:r>
              <a:rPr lang="es-MX" sz="2800" b="1" strike="noStrike" spc="-1">
                <a:solidFill>
                  <a:srgbClr val="CD3623"/>
                </a:solidFill>
                <a:latin typeface="Segoe UI"/>
                <a:ea typeface="DejaVu Sans"/>
              </a:rPr>
              <a:t>5 sencillos pasos:</a:t>
            </a:r>
            <a:endParaRPr lang="es-AR" sz="2800" b="0" strike="noStrike" spc="-1">
              <a:latin typeface="Arial"/>
            </a:endParaRPr>
          </a:p>
        </p:txBody>
      </p:sp>
      <p:sp>
        <p:nvSpPr>
          <p:cNvPr id="97" name="CuadroTexto 25"/>
          <p:cNvSpPr/>
          <p:nvPr/>
        </p:nvSpPr>
        <p:spPr>
          <a:xfrm>
            <a:off x="1453320" y="2934720"/>
            <a:ext cx="70603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Ingresá al sistema con tu </a:t>
            </a:r>
            <a:r>
              <a:rPr lang="es-ES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usuario</a:t>
            </a:r>
            <a:r>
              <a:rPr lang="es-ES" sz="1900" b="0" strike="noStrike" spc="-1">
                <a:solidFill>
                  <a:srgbClr val="D24726"/>
                </a:solidFill>
                <a:latin typeface="Segoe UI"/>
                <a:ea typeface="DejaVu Sans"/>
              </a:rPr>
              <a:t> 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y </a:t>
            </a:r>
            <a:r>
              <a:rPr lang="es-ES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contraseña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98" name="Triángulo isósceles 6"/>
          <p:cNvSpPr/>
          <p:nvPr/>
        </p:nvSpPr>
        <p:spPr>
          <a:xfrm rot="5400000">
            <a:off x="9246600" y="6985080"/>
            <a:ext cx="560160" cy="311400"/>
          </a:xfrm>
          <a:prstGeom prst="triangle">
            <a:avLst>
              <a:gd name="adj" fmla="val 50000"/>
            </a:avLst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Elipse 5"/>
          <p:cNvSpPr/>
          <p:nvPr/>
        </p:nvSpPr>
        <p:spPr>
          <a:xfrm>
            <a:off x="1035720" y="288288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adroTexto 7"/>
          <p:cNvSpPr/>
          <p:nvPr/>
        </p:nvSpPr>
        <p:spPr>
          <a:xfrm>
            <a:off x="1077480" y="290268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1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01" name="CuadroTexto 15"/>
          <p:cNvSpPr/>
          <p:nvPr/>
        </p:nvSpPr>
        <p:spPr>
          <a:xfrm>
            <a:off x="1449000" y="3667320"/>
            <a:ext cx="7352640" cy="59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spcAft>
                <a:spcPts val="601"/>
              </a:spcAft>
            </a:pPr>
            <a:r>
              <a:rPr lang="es-MX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Seleccioná la </a:t>
            </a:r>
            <a:r>
              <a:rPr lang="es-MX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capacidad</a:t>
            </a:r>
            <a:r>
              <a:rPr lang="es-MX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que de motivo a tu reconocimiento</a:t>
            </a:r>
            <a:r>
              <a:rPr sz="1900"/>
              <a:t/>
            </a:r>
            <a:br>
              <a:rPr sz="1900"/>
            </a:br>
            <a:r>
              <a:rPr lang="es-MX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(vas a encontrar la descripción al posicionarte sobre cada botón)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02" name="Elipse 18"/>
          <p:cNvSpPr/>
          <p:nvPr/>
        </p:nvSpPr>
        <p:spPr>
          <a:xfrm>
            <a:off x="1035720" y="367200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adroTexto 21"/>
          <p:cNvSpPr/>
          <p:nvPr/>
        </p:nvSpPr>
        <p:spPr>
          <a:xfrm>
            <a:off x="1077480" y="368604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2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04" name="Elipse 23"/>
          <p:cNvSpPr/>
          <p:nvPr/>
        </p:nvSpPr>
        <p:spPr>
          <a:xfrm>
            <a:off x="1035720" y="447372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adroTexto 26"/>
          <p:cNvSpPr/>
          <p:nvPr/>
        </p:nvSpPr>
        <p:spPr>
          <a:xfrm>
            <a:off x="1077480" y="449352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3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06" name="Elipse 31"/>
          <p:cNvSpPr/>
          <p:nvPr/>
        </p:nvSpPr>
        <p:spPr>
          <a:xfrm>
            <a:off x="1035720" y="527796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adroTexto 34"/>
          <p:cNvSpPr/>
          <p:nvPr/>
        </p:nvSpPr>
        <p:spPr>
          <a:xfrm>
            <a:off x="1077480" y="529200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4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08" name="Elipse 35"/>
          <p:cNvSpPr/>
          <p:nvPr/>
        </p:nvSpPr>
        <p:spPr>
          <a:xfrm>
            <a:off x="1035720" y="609552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adroTexto 36"/>
          <p:cNvSpPr/>
          <p:nvPr/>
        </p:nvSpPr>
        <p:spPr>
          <a:xfrm>
            <a:off x="1077480" y="610956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5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10" name="CuadroTexto 37"/>
          <p:cNvSpPr/>
          <p:nvPr/>
        </p:nvSpPr>
        <p:spPr>
          <a:xfrm>
            <a:off x="1449000" y="4480560"/>
            <a:ext cx="7191000" cy="59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Seleccioná la o las </a:t>
            </a:r>
            <a:r>
              <a:rPr lang="es-ES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personas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que vas a reconocer.</a:t>
            </a:r>
            <a:r>
              <a:rPr sz="1900"/>
              <a:t/>
            </a:r>
            <a:br>
              <a:rPr sz="1900"/>
            </a:b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El reconocimiento puede ser</a:t>
            </a:r>
            <a:r>
              <a:rPr lang="es-ES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 individual 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o </a:t>
            </a:r>
            <a:r>
              <a:rPr lang="es-ES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grupal 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11" name="CuadroTexto 38"/>
          <p:cNvSpPr/>
          <p:nvPr/>
        </p:nvSpPr>
        <p:spPr>
          <a:xfrm>
            <a:off x="1449000" y="5306040"/>
            <a:ext cx="735264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Redactá una </a:t>
            </a:r>
            <a:r>
              <a:rPr lang="es-ES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Justificación</a:t>
            </a:r>
            <a:r>
              <a:rPr lang="es-ES" sz="1900" b="0" strike="noStrike" spc="-1">
                <a:solidFill>
                  <a:srgbClr val="D24726"/>
                </a:solidFill>
                <a:latin typeface="Segoe UI"/>
                <a:ea typeface="DejaVu Sans"/>
              </a:rPr>
              <a:t> 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que describa los motivos del reconocimiento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12" name="CuadroTexto 39"/>
          <p:cNvSpPr/>
          <p:nvPr/>
        </p:nvSpPr>
        <p:spPr>
          <a:xfrm>
            <a:off x="1449000" y="6154200"/>
            <a:ext cx="7352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Una vez finalizado, </a:t>
            </a:r>
            <a:r>
              <a:rPr lang="es-ES" sz="1900" b="0" strike="noStrike" spc="-1">
                <a:solidFill>
                  <a:srgbClr val="CD3623"/>
                </a:solidFill>
                <a:latin typeface="Segoe UI"/>
                <a:ea typeface="DejaVu Sans"/>
              </a:rPr>
              <a:t>enviá 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tu reconocimiento.</a:t>
            </a:r>
            <a:endParaRPr lang="es-AR" sz="1900" b="0" strike="noStrike" spc="-1">
              <a:latin typeface="Arial"/>
            </a:endParaRPr>
          </a:p>
        </p:txBody>
      </p:sp>
      <p:pic>
        <p:nvPicPr>
          <p:cNvPr id="113" name="Imagen 112"/>
          <p:cNvPicPr/>
          <p:nvPr/>
        </p:nvPicPr>
        <p:blipFill>
          <a:blip r:embed="rId3"/>
          <a:stretch/>
        </p:blipFill>
        <p:spPr>
          <a:xfrm>
            <a:off x="8640000" y="1321200"/>
            <a:ext cx="8597880" cy="768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n 3"/>
          <p:cNvPicPr/>
          <p:nvPr/>
        </p:nvPicPr>
        <p:blipFill>
          <a:blip r:embed="rId2"/>
          <a:stretch/>
        </p:blipFill>
        <p:spPr>
          <a:xfrm>
            <a:off x="0" y="-6480"/>
            <a:ext cx="17347320" cy="9757800"/>
          </a:xfrm>
          <a:prstGeom prst="rect">
            <a:avLst/>
          </a:prstGeom>
          <a:ln w="0">
            <a:noFill/>
          </a:ln>
        </p:spPr>
      </p:pic>
      <p:sp>
        <p:nvSpPr>
          <p:cNvPr id="115" name="CuadroTexto 24"/>
          <p:cNvSpPr/>
          <p:nvPr/>
        </p:nvSpPr>
        <p:spPr>
          <a:xfrm>
            <a:off x="1469520" y="3916800"/>
            <a:ext cx="583848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Al finalizar ese período </a:t>
            </a:r>
            <a:r>
              <a:rPr lang="es-ES" sz="1900" b="0" strike="noStrike" spc="-1">
                <a:solidFill>
                  <a:srgbClr val="C9211E"/>
                </a:solidFill>
                <a:latin typeface="Segoe UI"/>
                <a:ea typeface="DejaVu Sans"/>
              </a:rPr>
              <a:t>se habilita la nueva votación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con el nuevo periodo.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16" name="CuadroTexto 19"/>
          <p:cNvSpPr/>
          <p:nvPr/>
        </p:nvSpPr>
        <p:spPr>
          <a:xfrm>
            <a:off x="1469880" y="2946240"/>
            <a:ext cx="63781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El </a:t>
            </a:r>
            <a:r>
              <a:rPr lang="es-ES" sz="1900" b="0" strike="noStrike" spc="-1">
                <a:solidFill>
                  <a:srgbClr val="C9211E"/>
                </a:solidFill>
                <a:latin typeface="Segoe UI"/>
                <a:ea typeface="DejaVu Sans"/>
              </a:rPr>
              <a:t>listado de reconocimientos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está disponible durante todo el período de votación con actualización constante.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17" name="CuadroTexto 13"/>
          <p:cNvSpPr/>
          <p:nvPr/>
        </p:nvSpPr>
        <p:spPr>
          <a:xfrm>
            <a:off x="1469520" y="4716000"/>
            <a:ext cx="5658480" cy="77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Asimismo</a:t>
            </a:r>
            <a:r>
              <a:rPr lang="es-ES" sz="1900" b="0" strike="noStrike" spc="-1">
                <a:solidFill>
                  <a:srgbClr val="C9211E"/>
                </a:solidFill>
                <a:latin typeface="Segoe UI"/>
                <a:ea typeface="DejaVu Sans"/>
              </a:rPr>
              <a:t> podrán descargar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el listado de reconocimientos del periodo anterior para su posterior análisis.</a:t>
            </a:r>
            <a:endParaRPr lang="es-AR" sz="1900" b="0" strike="noStrike" spc="-1">
              <a:latin typeface="Arial"/>
            </a:endParaRPr>
          </a:p>
        </p:txBody>
      </p:sp>
      <p:pic>
        <p:nvPicPr>
          <p:cNvPr id="118" name="Imagen 117"/>
          <p:cNvPicPr/>
          <p:nvPr/>
        </p:nvPicPr>
        <p:blipFill>
          <a:blip r:embed="rId3"/>
          <a:stretch/>
        </p:blipFill>
        <p:spPr>
          <a:xfrm>
            <a:off x="7920000" y="1440000"/>
            <a:ext cx="9058320" cy="7513560"/>
          </a:xfrm>
          <a:prstGeom prst="rect">
            <a:avLst/>
          </a:prstGeom>
          <a:ln w="0">
            <a:noFill/>
          </a:ln>
        </p:spPr>
      </p:pic>
      <p:sp>
        <p:nvSpPr>
          <p:cNvPr id="119" name="CuadroTexto 9"/>
          <p:cNvSpPr/>
          <p:nvPr/>
        </p:nvSpPr>
        <p:spPr>
          <a:xfrm>
            <a:off x="986040" y="2139480"/>
            <a:ext cx="100562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1" strike="noStrike" spc="-1">
                <a:solidFill>
                  <a:srgbClr val="000000"/>
                </a:solidFill>
                <a:latin typeface="Segoe UI"/>
                <a:ea typeface="DejaVu Sans"/>
              </a:rPr>
              <a:t>Listado de </a:t>
            </a:r>
            <a:r>
              <a:rPr lang="es-MX" sz="2800" b="1" strike="noStrike" spc="-1">
                <a:solidFill>
                  <a:srgbClr val="CD3623"/>
                </a:solidFill>
                <a:latin typeface="Segoe UI"/>
                <a:ea typeface="DejaVu Sans"/>
              </a:rPr>
              <a:t>Reconocimientos:</a:t>
            </a:r>
            <a:endParaRPr lang="es-AR" sz="2800" b="0" strike="noStrike" spc="-1">
              <a:latin typeface="Arial"/>
            </a:endParaRPr>
          </a:p>
        </p:txBody>
      </p:sp>
      <p:sp>
        <p:nvSpPr>
          <p:cNvPr id="120" name="Elipse 4"/>
          <p:cNvSpPr/>
          <p:nvPr/>
        </p:nvSpPr>
        <p:spPr>
          <a:xfrm>
            <a:off x="1035720" y="291924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adroTexto 10"/>
          <p:cNvSpPr/>
          <p:nvPr/>
        </p:nvSpPr>
        <p:spPr>
          <a:xfrm>
            <a:off x="1077480" y="293904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1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22" name="Elipse 6"/>
          <p:cNvSpPr/>
          <p:nvPr/>
        </p:nvSpPr>
        <p:spPr>
          <a:xfrm>
            <a:off x="1035720" y="385236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adroTexto 11"/>
          <p:cNvSpPr/>
          <p:nvPr/>
        </p:nvSpPr>
        <p:spPr>
          <a:xfrm>
            <a:off x="1077480" y="386640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2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24" name="Elipse 12"/>
          <p:cNvSpPr/>
          <p:nvPr/>
        </p:nvSpPr>
        <p:spPr>
          <a:xfrm>
            <a:off x="1035720" y="4654080"/>
            <a:ext cx="378000" cy="37800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adroTexto 12"/>
          <p:cNvSpPr/>
          <p:nvPr/>
        </p:nvSpPr>
        <p:spPr>
          <a:xfrm>
            <a:off x="1077480" y="4673880"/>
            <a:ext cx="39456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3</a:t>
            </a:r>
            <a:endParaRPr lang="es-AR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 7"/>
          <p:cNvPicPr/>
          <p:nvPr/>
        </p:nvPicPr>
        <p:blipFill>
          <a:blip r:embed="rId2"/>
          <a:stretch/>
        </p:blipFill>
        <p:spPr>
          <a:xfrm>
            <a:off x="0" y="-6480"/>
            <a:ext cx="17346600" cy="9757080"/>
          </a:xfrm>
          <a:prstGeom prst="rect">
            <a:avLst/>
          </a:prstGeom>
          <a:ln w="0">
            <a:noFill/>
          </a:ln>
        </p:spPr>
      </p:pic>
      <p:sp>
        <p:nvSpPr>
          <p:cNvPr id="127" name="CuadroTexto 14"/>
          <p:cNvSpPr/>
          <p:nvPr/>
        </p:nvSpPr>
        <p:spPr>
          <a:xfrm>
            <a:off x="986040" y="2139480"/>
            <a:ext cx="100555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1" strike="noStrike" spc="-1">
                <a:solidFill>
                  <a:srgbClr val="000000"/>
                </a:solidFill>
                <a:latin typeface="Segoe UI"/>
                <a:ea typeface="DejaVu Sans"/>
              </a:rPr>
              <a:t>Perfil </a:t>
            </a:r>
            <a:r>
              <a:rPr lang="es-MX" sz="2800" b="1" strike="noStrike" spc="-1">
                <a:solidFill>
                  <a:srgbClr val="C00000"/>
                </a:solidFill>
                <a:latin typeface="Segoe UI"/>
                <a:ea typeface="DejaVu Sans"/>
              </a:rPr>
              <a:t>Customizable</a:t>
            </a:r>
            <a:endParaRPr lang="es-AR" sz="2800" b="0" strike="noStrike" spc="-1">
              <a:latin typeface="Arial"/>
            </a:endParaRPr>
          </a:p>
        </p:txBody>
      </p:sp>
      <p:sp>
        <p:nvSpPr>
          <p:cNvPr id="128" name="CuadroTexto 23"/>
          <p:cNvSpPr/>
          <p:nvPr/>
        </p:nvSpPr>
        <p:spPr>
          <a:xfrm>
            <a:off x="1453320" y="2934720"/>
            <a:ext cx="70596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Posibilidad de </a:t>
            </a:r>
            <a:r>
              <a:rPr lang="es-ES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editar tu foto de perfil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29" name="Triángulo isósceles 2"/>
          <p:cNvSpPr/>
          <p:nvPr/>
        </p:nvSpPr>
        <p:spPr>
          <a:xfrm rot="5400000">
            <a:off x="9247320" y="7228800"/>
            <a:ext cx="559440" cy="310680"/>
          </a:xfrm>
          <a:prstGeom prst="triangle">
            <a:avLst>
              <a:gd name="adj" fmla="val 50000"/>
            </a:avLst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Elipse 7"/>
          <p:cNvSpPr/>
          <p:nvPr/>
        </p:nvSpPr>
        <p:spPr>
          <a:xfrm>
            <a:off x="1035720" y="288288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adroTexto 27"/>
          <p:cNvSpPr/>
          <p:nvPr/>
        </p:nvSpPr>
        <p:spPr>
          <a:xfrm>
            <a:off x="1077480" y="290268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1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32" name="CuadroTexto 28"/>
          <p:cNvSpPr/>
          <p:nvPr/>
        </p:nvSpPr>
        <p:spPr>
          <a:xfrm>
            <a:off x="1449000" y="3691800"/>
            <a:ext cx="5547600" cy="8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spcAft>
                <a:spcPts val="601"/>
              </a:spcAft>
            </a:pPr>
            <a:r>
              <a:rPr lang="es-MX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Información adicional </a:t>
            </a:r>
            <a:r>
              <a:rPr lang="es-MX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del usuario (Área, locación, antigüedad en la empresa, datos de contacto, presentación).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33" name="Elipse 8"/>
          <p:cNvSpPr/>
          <p:nvPr/>
        </p:nvSpPr>
        <p:spPr>
          <a:xfrm>
            <a:off x="1035720" y="369612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adroTexto 29"/>
          <p:cNvSpPr/>
          <p:nvPr/>
        </p:nvSpPr>
        <p:spPr>
          <a:xfrm>
            <a:off x="1077480" y="371016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2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35" name="Elipse 9"/>
          <p:cNvSpPr/>
          <p:nvPr/>
        </p:nvSpPr>
        <p:spPr>
          <a:xfrm>
            <a:off x="1035720" y="474192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adroTexto 30"/>
          <p:cNvSpPr/>
          <p:nvPr/>
        </p:nvSpPr>
        <p:spPr>
          <a:xfrm>
            <a:off x="1077480" y="476172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3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37" name="Elipse 10"/>
          <p:cNvSpPr/>
          <p:nvPr/>
        </p:nvSpPr>
        <p:spPr>
          <a:xfrm>
            <a:off x="1035720" y="613152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adroTexto 31"/>
          <p:cNvSpPr/>
          <p:nvPr/>
        </p:nvSpPr>
        <p:spPr>
          <a:xfrm>
            <a:off x="1077480" y="614556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4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39" name="Elipse 11"/>
          <p:cNvSpPr/>
          <p:nvPr/>
        </p:nvSpPr>
        <p:spPr>
          <a:xfrm>
            <a:off x="1035720" y="700992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adroTexto 32"/>
          <p:cNvSpPr/>
          <p:nvPr/>
        </p:nvSpPr>
        <p:spPr>
          <a:xfrm>
            <a:off x="1077480" y="702396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5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41" name="CuadroTexto 33"/>
          <p:cNvSpPr/>
          <p:nvPr/>
        </p:nvSpPr>
        <p:spPr>
          <a:xfrm>
            <a:off x="1449000" y="4748760"/>
            <a:ext cx="5547600" cy="110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Sistema de puntaje 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por reconocimientos: pueden ser utilizados por la compañía para la entrega de beneficios o linkearlo con algún sistema de canje de puntos. 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42" name="CuadroTexto 35"/>
          <p:cNvSpPr/>
          <p:nvPr/>
        </p:nvSpPr>
        <p:spPr>
          <a:xfrm>
            <a:off x="1449000" y="6159240"/>
            <a:ext cx="55476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ES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Vista de logros obtenidos: 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Cantidad de reconocimientos y distinciones especiales.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43" name="CuadroTexto 40"/>
          <p:cNvSpPr/>
          <p:nvPr/>
        </p:nvSpPr>
        <p:spPr>
          <a:xfrm>
            <a:off x="1449000" y="7068600"/>
            <a:ext cx="524268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Posibilidad de ver un listado de todos los </a:t>
            </a:r>
            <a:r>
              <a:rPr lang="es-ES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reconocimientos recibidos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.</a:t>
            </a:r>
            <a:endParaRPr lang="es-AR" sz="1900" b="0" strike="noStrike" spc="-1">
              <a:latin typeface="Arial"/>
            </a:endParaRPr>
          </a:p>
        </p:txBody>
      </p:sp>
      <p:pic>
        <p:nvPicPr>
          <p:cNvPr id="144" name="Imagen 143"/>
          <p:cNvPicPr/>
          <p:nvPr/>
        </p:nvPicPr>
        <p:blipFill>
          <a:blip r:embed="rId3"/>
          <a:stretch/>
        </p:blipFill>
        <p:spPr>
          <a:xfrm>
            <a:off x="7200000" y="1446840"/>
            <a:ext cx="9719280" cy="773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n 8"/>
          <p:cNvPicPr/>
          <p:nvPr/>
        </p:nvPicPr>
        <p:blipFill>
          <a:blip r:embed="rId2"/>
          <a:stretch/>
        </p:blipFill>
        <p:spPr>
          <a:xfrm>
            <a:off x="0" y="-6480"/>
            <a:ext cx="17346600" cy="9757080"/>
          </a:xfrm>
          <a:prstGeom prst="rect">
            <a:avLst/>
          </a:prstGeom>
          <a:ln w="0">
            <a:noFill/>
          </a:ln>
        </p:spPr>
      </p:pic>
      <p:sp>
        <p:nvSpPr>
          <p:cNvPr id="146" name="CuadroTexto 1"/>
          <p:cNvSpPr/>
          <p:nvPr/>
        </p:nvSpPr>
        <p:spPr>
          <a:xfrm>
            <a:off x="986040" y="2139480"/>
            <a:ext cx="100555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b="1" strike="noStrike" spc="-1">
                <a:solidFill>
                  <a:srgbClr val="000000"/>
                </a:solidFill>
                <a:latin typeface="Segoe UI"/>
                <a:ea typeface="DejaVu Sans"/>
              </a:rPr>
              <a:t>Estadísticas: </a:t>
            </a:r>
            <a:r>
              <a:rPr lang="es-MX" sz="2800" b="1" strike="noStrike" spc="-1">
                <a:solidFill>
                  <a:srgbClr val="C00000"/>
                </a:solidFill>
                <a:latin typeface="Segoe UI"/>
                <a:ea typeface="DejaVu Sans"/>
              </a:rPr>
              <a:t>Dashboard / Ranking</a:t>
            </a:r>
            <a:endParaRPr lang="es-AR" sz="2800" b="0" strike="noStrike" spc="-1">
              <a:latin typeface="Arial"/>
            </a:endParaRPr>
          </a:p>
        </p:txBody>
      </p:sp>
      <p:sp>
        <p:nvSpPr>
          <p:cNvPr id="147" name="CuadroTexto 2"/>
          <p:cNvSpPr/>
          <p:nvPr/>
        </p:nvSpPr>
        <p:spPr>
          <a:xfrm>
            <a:off x="1453320" y="2934720"/>
            <a:ext cx="554364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1800"/>
              </a:lnSpc>
              <a:spcAft>
                <a:spcPts val="601"/>
              </a:spcAft>
            </a:pP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Listado del </a:t>
            </a:r>
            <a:r>
              <a:rPr lang="es-ES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Ranking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de usuarios con mas puntajes, posibilidad de filtrar por categoría.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48" name="Triángulo isósceles 1"/>
          <p:cNvSpPr/>
          <p:nvPr/>
        </p:nvSpPr>
        <p:spPr>
          <a:xfrm rot="5400000">
            <a:off x="9247320" y="7228800"/>
            <a:ext cx="559440" cy="310680"/>
          </a:xfrm>
          <a:prstGeom prst="triangle">
            <a:avLst>
              <a:gd name="adj" fmla="val 50000"/>
            </a:avLst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Elipse 1"/>
          <p:cNvSpPr/>
          <p:nvPr/>
        </p:nvSpPr>
        <p:spPr>
          <a:xfrm>
            <a:off x="1035720" y="288288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adroTexto 3"/>
          <p:cNvSpPr/>
          <p:nvPr/>
        </p:nvSpPr>
        <p:spPr>
          <a:xfrm>
            <a:off x="1077480" y="290268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1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51" name="CuadroTexto 4"/>
          <p:cNvSpPr/>
          <p:nvPr/>
        </p:nvSpPr>
        <p:spPr>
          <a:xfrm>
            <a:off x="1449000" y="5208480"/>
            <a:ext cx="55476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spcAft>
                <a:spcPts val="601"/>
              </a:spcAft>
            </a:pPr>
            <a:r>
              <a:rPr lang="es-MX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Posibilidad de </a:t>
            </a:r>
            <a:r>
              <a:rPr lang="es-MX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filtrar por rango de fechas</a:t>
            </a:r>
            <a:endParaRPr lang="es-AR" sz="1900" b="0" strike="noStrike" spc="-1">
              <a:latin typeface="Arial"/>
            </a:endParaRPr>
          </a:p>
        </p:txBody>
      </p:sp>
      <p:sp>
        <p:nvSpPr>
          <p:cNvPr id="152" name="Elipse 2"/>
          <p:cNvSpPr/>
          <p:nvPr/>
        </p:nvSpPr>
        <p:spPr>
          <a:xfrm>
            <a:off x="1035720" y="378180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adroTexto 5"/>
          <p:cNvSpPr/>
          <p:nvPr/>
        </p:nvSpPr>
        <p:spPr>
          <a:xfrm>
            <a:off x="1077480" y="379584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2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54" name="Elipse 3"/>
          <p:cNvSpPr/>
          <p:nvPr/>
        </p:nvSpPr>
        <p:spPr>
          <a:xfrm>
            <a:off x="1035720" y="5155920"/>
            <a:ext cx="377280" cy="377280"/>
          </a:xfrm>
          <a:prstGeom prst="ellipse">
            <a:avLst/>
          </a:prstGeom>
          <a:solidFill>
            <a:srgbClr val="C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adroTexto 6"/>
          <p:cNvSpPr/>
          <p:nvPr/>
        </p:nvSpPr>
        <p:spPr>
          <a:xfrm>
            <a:off x="1077480" y="5175720"/>
            <a:ext cx="393840" cy="3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1700" b="1" strike="noStrike" spc="-1">
                <a:solidFill>
                  <a:srgbClr val="FFFFFF"/>
                </a:solidFill>
                <a:latin typeface="Segoe UI"/>
                <a:ea typeface="DejaVu Sans"/>
              </a:rPr>
              <a:t>3</a:t>
            </a:r>
            <a:endParaRPr lang="es-AR" sz="1700" b="0" strike="noStrike" spc="-1">
              <a:latin typeface="Arial"/>
            </a:endParaRPr>
          </a:p>
        </p:txBody>
      </p:sp>
      <p:sp>
        <p:nvSpPr>
          <p:cNvPr id="156" name="CuadroTexto 8"/>
          <p:cNvSpPr/>
          <p:nvPr/>
        </p:nvSpPr>
        <p:spPr>
          <a:xfrm>
            <a:off x="1449000" y="3795840"/>
            <a:ext cx="5547600" cy="110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spcAft>
                <a:spcPts val="2001"/>
              </a:spcAft>
            </a:pPr>
            <a:r>
              <a:rPr lang="es-ES" sz="1900" b="0" strike="noStrike" spc="-1">
                <a:solidFill>
                  <a:srgbClr val="C00000"/>
                </a:solidFill>
                <a:latin typeface="Segoe UI"/>
                <a:ea typeface="DejaVu Sans"/>
              </a:rPr>
              <a:t>Dashboard:</a:t>
            </a:r>
            <a:r>
              <a:rPr lang="es-ES" sz="1900" b="0" strike="noStrike" spc="-1">
                <a:solidFill>
                  <a:srgbClr val="404040"/>
                </a:solidFill>
                <a:latin typeface="Segoe UI"/>
                <a:ea typeface="DejaVu Sans"/>
              </a:rPr>
              <a:t> Información principal para RRHH: Cantidad de participantes, categoría más usada, promedio de reconocimientos diarios y totales, etc.</a:t>
            </a:r>
            <a:endParaRPr lang="es-AR" sz="1900" b="0" strike="noStrike" spc="-1">
              <a:latin typeface="Arial"/>
            </a:endParaRPr>
          </a:p>
        </p:txBody>
      </p:sp>
      <p:pic>
        <p:nvPicPr>
          <p:cNvPr id="157" name="Imagen 9"/>
          <p:cNvPicPr/>
          <p:nvPr/>
        </p:nvPicPr>
        <p:blipFill>
          <a:blip r:embed="rId3"/>
          <a:stretch/>
        </p:blipFill>
        <p:spPr>
          <a:xfrm>
            <a:off x="7227000" y="1463040"/>
            <a:ext cx="10119960" cy="828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302</Words>
  <Application>Microsoft Office PowerPoint</Application>
  <PresentationFormat>Personalizado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DejaVu Sans</vt:lpstr>
      <vt:lpstr>Segoe UI</vt:lpstr>
      <vt:lpstr>Symbol</vt:lpstr>
      <vt:lpstr>Times New Roman</vt:lpstr>
      <vt:lpstr>Wingdings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</dc:creator>
  <dc:description/>
  <cp:lastModifiedBy>Laureano</cp:lastModifiedBy>
  <cp:revision>38</cp:revision>
  <dcterms:created xsi:type="dcterms:W3CDTF">2022-03-30T15:18:51Z</dcterms:created>
  <dcterms:modified xsi:type="dcterms:W3CDTF">2023-10-03T15:44:05Z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</vt:lpwstr>
  </property>
  <property fmtid="{D5CDD505-2E9C-101B-9397-08002B2CF9AE}" pid="3" name="Slides">
    <vt:i4>5</vt:i4>
  </property>
</Properties>
</file>